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slideMaster14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media/image13.png" ContentType="image/png"/>
  <Override PartName="/ppt/media/image4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slide" Target="slides/slide22.xml"/><Relationship Id="rId49" Type="http://schemas.openxmlformats.org/officeDocument/2006/relationships/slide" Target="slides/slide23.xml"/><Relationship Id="rId50" Type="http://schemas.openxmlformats.org/officeDocument/2006/relationships/slide" Target="slides/slide24.xml"/><Relationship Id="rId51" Type="http://schemas.openxmlformats.org/officeDocument/2006/relationships/slide" Target="slides/slide25.xml"/><Relationship Id="rId52" Type="http://schemas.openxmlformats.org/officeDocument/2006/relationships/slide" Target="slides/slide26.xml"/><Relationship Id="rId53" Type="http://schemas.openxmlformats.org/officeDocument/2006/relationships/slide" Target="slides/slide27.xml"/><Relationship Id="rId54" Type="http://schemas.openxmlformats.org/officeDocument/2006/relationships/slide" Target="slides/slide28.xml"/><Relationship Id="rId5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7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47480" y="119880"/>
            <a:ext cx="8248680" cy="171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75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75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" name="Google Shape;11;p2" descr=""/>
          <p:cNvPicPr/>
          <p:nvPr/>
        </p:nvPicPr>
        <p:blipFill>
          <a:blip r:embed="rId2"/>
          <a:srcRect l="5173" t="9109" r="5173" b="11167"/>
          <a:stretch/>
        </p:blipFill>
        <p:spPr>
          <a:xfrm flipH="1" rot="10800000">
            <a:off x="1436400" y="2063880"/>
            <a:ext cx="6271200" cy="5576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89;p19" descr=""/>
          <p:cNvPicPr/>
          <p:nvPr/>
        </p:nvPicPr>
        <p:blipFill>
          <a:blip r:embed="rId2"/>
          <a:srcRect l="11466" t="6409" r="7827" b="14928"/>
          <a:stretch/>
        </p:blipFill>
        <p:spPr>
          <a:xfrm>
            <a:off x="-1824120" y="-1041840"/>
            <a:ext cx="2606760" cy="2540520"/>
          </a:xfrm>
          <a:prstGeom prst="rect">
            <a:avLst/>
          </a:prstGeom>
          <a:ln w="0">
            <a:noFill/>
          </a:ln>
        </p:spPr>
      </p:pic>
      <p:pic>
        <p:nvPicPr>
          <p:cNvPr id="32" name="Google Shape;90;p19" descr=""/>
          <p:cNvPicPr/>
          <p:nvPr/>
        </p:nvPicPr>
        <p:blipFill>
          <a:blip r:embed="rId3"/>
          <a:srcRect l="7524" t="8764" r="15679" b="20370"/>
          <a:stretch/>
        </p:blipFill>
        <p:spPr>
          <a:xfrm rot="5400000">
            <a:off x="7843680" y="2858760"/>
            <a:ext cx="3949200" cy="364464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20000" y="369000"/>
            <a:ext cx="7703640" cy="76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6582960" y="3389400"/>
            <a:ext cx="865440" cy="48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25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2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title"/>
          </p:nvPr>
        </p:nvSpPr>
        <p:spPr>
          <a:xfrm>
            <a:off x="6582960" y="1498680"/>
            <a:ext cx="865440" cy="48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25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2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title"/>
          </p:nvPr>
        </p:nvSpPr>
        <p:spPr>
          <a:xfrm>
            <a:off x="4140000" y="1499040"/>
            <a:ext cx="864000" cy="48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25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2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title"/>
          </p:nvPr>
        </p:nvSpPr>
        <p:spPr>
          <a:xfrm>
            <a:off x="4138920" y="3389400"/>
            <a:ext cx="865440" cy="48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25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2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title"/>
          </p:nvPr>
        </p:nvSpPr>
        <p:spPr>
          <a:xfrm>
            <a:off x="1695240" y="1498680"/>
            <a:ext cx="865440" cy="48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25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2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title"/>
          </p:nvPr>
        </p:nvSpPr>
        <p:spPr>
          <a:xfrm>
            <a:off x="1695240" y="3389400"/>
            <a:ext cx="865440" cy="48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25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25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28600" y="755640"/>
            <a:ext cx="5295600" cy="101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fr-FR" sz="60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3619440" y="2608560"/>
            <a:ext cx="5295600" cy="101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fr-FR" sz="60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" name="Google Shape;109;p20" descr=""/>
          <p:cNvPicPr/>
          <p:nvPr/>
        </p:nvPicPr>
        <p:blipFill>
          <a:blip r:embed="rId2"/>
          <a:srcRect l="7745" t="0" r="10102" b="14505"/>
          <a:stretch/>
        </p:blipFill>
        <p:spPr>
          <a:xfrm rot="15087000">
            <a:off x="5385240" y="-4081680"/>
            <a:ext cx="6132240" cy="638208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110;p20" descr=""/>
          <p:cNvPicPr/>
          <p:nvPr/>
        </p:nvPicPr>
        <p:blipFill>
          <a:blip r:embed="rId3"/>
          <a:srcRect l="7745" t="0" r="10102" b="14505"/>
          <a:stretch/>
        </p:blipFill>
        <p:spPr>
          <a:xfrm flipH="1" rot="3667800">
            <a:off x="-3454560" y="2648880"/>
            <a:ext cx="6132240" cy="63820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13;p3" descr=""/>
          <p:cNvPicPr/>
          <p:nvPr/>
        </p:nvPicPr>
        <p:blipFill>
          <a:blip r:embed="rId2"/>
          <a:srcRect l="8735" t="13760" r="9849" b="21413"/>
          <a:stretch/>
        </p:blipFill>
        <p:spPr>
          <a:xfrm rot="14139600">
            <a:off x="5523120" y="2601720"/>
            <a:ext cx="5340600" cy="425196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28600" y="901440"/>
            <a:ext cx="5837040" cy="336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6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655320" y="228600"/>
            <a:ext cx="2259720" cy="182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r">
              <a:lnSpc>
                <a:spcPct val="100000"/>
              </a:lnSpc>
              <a:buNone/>
            </a:pPr>
            <a:r>
              <a:rPr b="1" lang="fr-FR" sz="100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10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12;p21" descr=""/>
          <p:cNvPicPr/>
          <p:nvPr/>
        </p:nvPicPr>
        <p:blipFill>
          <a:blip r:embed="rId2"/>
          <a:stretch/>
        </p:blipFill>
        <p:spPr>
          <a:xfrm rot="5400000">
            <a:off x="1677960" y="-3491640"/>
            <a:ext cx="5988960" cy="598896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6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Google Shape;115;p21"/>
          <p:cNvSpPr/>
          <p:nvPr/>
        </p:nvSpPr>
        <p:spPr>
          <a:xfrm>
            <a:off x="4457880" y="3773880"/>
            <a:ext cx="4457520" cy="5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chemeClr val="dk1"/>
                </a:solidFill>
                <a:latin typeface="SUSE"/>
                <a:ea typeface="SUSE"/>
              </a:rPr>
              <a:t>CREDITS:</a:t>
            </a:r>
            <a:r>
              <a:rPr b="0" lang="en" sz="1200" spc="-1" strike="noStrike">
                <a:solidFill>
                  <a:schemeClr val="dk1"/>
                </a:solidFill>
                <a:latin typeface="SUSE"/>
                <a:ea typeface="SUSE"/>
              </a:rPr>
              <a:t> This presentation template was created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SUSE"/>
                <a:ea typeface="SUSE"/>
                <a:hlinkClick r:id="rId3"/>
              </a:rPr>
              <a:t>Slidesgo</a:t>
            </a:r>
            <a:r>
              <a:rPr b="0" lang="en" sz="1200" spc="-1" strike="noStrike">
                <a:solidFill>
                  <a:schemeClr val="dk1"/>
                </a:solidFill>
                <a:latin typeface="SUSE"/>
                <a:ea typeface="SUSE"/>
              </a:rPr>
              <a:t>, and includes icons, infographics &amp; images by </a:t>
            </a:r>
            <a:r>
              <a:rPr b="1" lang="en" sz="1200" spc="-1" strike="noStrike" u="sng">
                <a:solidFill>
                  <a:schemeClr val="dk1"/>
                </a:solidFill>
                <a:uFillTx/>
                <a:latin typeface="SUSE"/>
                <a:ea typeface="SUSE"/>
                <a:hlinkClick r:id="rId4"/>
              </a:rPr>
              <a:t>Freepik</a:t>
            </a:r>
            <a:r>
              <a:rPr b="0" lang="en" sz="1200" spc="-1" strike="noStrike">
                <a:solidFill>
                  <a:schemeClr val="dk1"/>
                </a:solidFill>
                <a:latin typeface="SUSE"/>
                <a:ea typeface="SUSE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117;p22" descr=""/>
          <p:cNvPicPr/>
          <p:nvPr/>
        </p:nvPicPr>
        <p:blipFill>
          <a:blip r:embed="rId2"/>
          <a:srcRect l="7524" t="8764" r="15679" b="20370"/>
          <a:stretch/>
        </p:blipFill>
        <p:spPr>
          <a:xfrm rot="624600">
            <a:off x="1408680" y="1672560"/>
            <a:ext cx="5970240" cy="55094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19;p23" descr=""/>
          <p:cNvPicPr/>
          <p:nvPr/>
        </p:nvPicPr>
        <p:blipFill>
          <a:blip r:embed="rId2"/>
          <a:srcRect l="5173" t="9109" r="5173" b="11167"/>
          <a:stretch/>
        </p:blipFill>
        <p:spPr>
          <a:xfrm flipH="1" rot="7936800">
            <a:off x="-2223000" y="-1316880"/>
            <a:ext cx="4421520" cy="39315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369000"/>
            <a:ext cx="7703640" cy="74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20000" y="1228680"/>
            <a:ext cx="7703640" cy="35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Google Shape;20;p4" descr=""/>
          <p:cNvPicPr/>
          <p:nvPr/>
        </p:nvPicPr>
        <p:blipFill>
          <a:blip r:embed="rId2"/>
          <a:srcRect l="10768" t="5893" r="10039" b="16860"/>
          <a:stretch/>
        </p:blipFill>
        <p:spPr>
          <a:xfrm>
            <a:off x="7620120" y="-1945800"/>
            <a:ext cx="4072680" cy="39726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762440" y="3581280"/>
            <a:ext cx="4152600" cy="133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3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60" name="Google Shape;27;p5" descr=""/>
          <p:cNvPicPr/>
          <p:nvPr/>
        </p:nvPicPr>
        <p:blipFill>
          <a:blip r:embed="rId2"/>
          <a:srcRect l="7745" t="0" r="10102" b="14505"/>
          <a:stretch/>
        </p:blipFill>
        <p:spPr>
          <a:xfrm flipH="1">
            <a:off x="4991400" y="-2104920"/>
            <a:ext cx="5041440" cy="5246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68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body"/>
          </p:nvPr>
        </p:nvSpPr>
        <p:spPr>
          <a:xfrm>
            <a:off x="1549440" y="1266120"/>
            <a:ext cx="7365600" cy="179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68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339280" y="367704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60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6" name="Google Shape;47;p11" descr=""/>
          <p:cNvPicPr/>
          <p:nvPr/>
        </p:nvPicPr>
        <p:blipFill>
          <a:blip r:embed="rId2"/>
          <a:stretch/>
        </p:blipFill>
        <p:spPr>
          <a:xfrm>
            <a:off x="-2318400" y="-876240"/>
            <a:ext cx="4890960" cy="4890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88160" y="219600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6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69" name="Google Shape;35;p8" descr=""/>
          <p:cNvPicPr/>
          <p:nvPr/>
        </p:nvPicPr>
        <p:blipFill>
          <a:blip r:embed="rId2"/>
          <a:srcRect l="8735" t="13760" r="9849" b="21413"/>
          <a:stretch/>
        </p:blipFill>
        <p:spPr>
          <a:xfrm rot="11000400">
            <a:off x="1662120" y="-2719440"/>
            <a:ext cx="5340600" cy="4251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6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1" name="Google Shape;40;p9" descr=""/>
          <p:cNvPicPr/>
          <p:nvPr/>
        </p:nvPicPr>
        <p:blipFill>
          <a:blip r:embed="rId2"/>
          <a:srcRect l="5173" t="9109" r="5173" b="11167"/>
          <a:stretch/>
        </p:blipFill>
        <p:spPr>
          <a:xfrm rot="20947200">
            <a:off x="6195960" y="2542680"/>
            <a:ext cx="4407840" cy="3919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228600" y="3921120"/>
            <a:ext cx="2257200" cy="8125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15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15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25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28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0;p13" descr=""/>
          <p:cNvPicPr/>
          <p:nvPr/>
        </p:nvPicPr>
        <p:blipFill>
          <a:blip r:embed="rId2"/>
          <a:srcRect l="5239" t="4095" r="0" b="6673"/>
          <a:stretch/>
        </p:blipFill>
        <p:spPr>
          <a:xfrm rot="410400">
            <a:off x="5213160" y="-1374480"/>
            <a:ext cx="5048640" cy="47541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98160" y="4172400"/>
            <a:ext cx="8135640" cy="74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360360" y="213048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30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title"/>
          </p:nvPr>
        </p:nvSpPr>
        <p:spPr>
          <a:xfrm>
            <a:off x="360360" y="85968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30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361080" y="228600"/>
            <a:ext cx="789120" cy="53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30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title"/>
          </p:nvPr>
        </p:nvSpPr>
        <p:spPr>
          <a:xfrm>
            <a:off x="360360" y="150048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30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title"/>
          </p:nvPr>
        </p:nvSpPr>
        <p:spPr>
          <a:xfrm>
            <a:off x="360360" y="276012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30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" name="PlaceHolder 7"/>
          <p:cNvSpPr>
            <a:spLocks noGrp="1"/>
          </p:cNvSpPr>
          <p:nvPr>
            <p:ph type="title"/>
          </p:nvPr>
        </p:nvSpPr>
        <p:spPr>
          <a:xfrm>
            <a:off x="360360" y="339012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30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69000"/>
            <a:ext cx="8195040" cy="74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6" name="Google Shape;67;p14" descr=""/>
          <p:cNvPicPr/>
          <p:nvPr/>
        </p:nvPicPr>
        <p:blipFill>
          <a:blip r:embed="rId2"/>
          <a:stretch/>
        </p:blipFill>
        <p:spPr>
          <a:xfrm>
            <a:off x="-2216880" y="1130400"/>
            <a:ext cx="4890960" cy="489096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223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35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038480" y="2581560"/>
            <a:ext cx="4723920" cy="233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60" y="0"/>
            <a:ext cx="391428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" name="Google Shape;72;p15" descr=""/>
          <p:cNvPicPr/>
          <p:nvPr/>
        </p:nvPicPr>
        <p:blipFill>
          <a:blip r:embed="rId2"/>
          <a:stretch/>
        </p:blipFill>
        <p:spPr>
          <a:xfrm rot="13841400">
            <a:off x="7791840" y="3881520"/>
            <a:ext cx="2545200" cy="25452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42680" y="930240"/>
            <a:ext cx="3277440" cy="106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3" name="Google Shape;75;p16" descr=""/>
          <p:cNvPicPr/>
          <p:nvPr/>
        </p:nvPicPr>
        <p:blipFill>
          <a:blip r:embed="rId2"/>
          <a:srcRect l="5529" t="9203" r="4420" b="12060"/>
          <a:stretch/>
        </p:blipFill>
        <p:spPr>
          <a:xfrm rot="4337400">
            <a:off x="5739840" y="3767400"/>
            <a:ext cx="4253040" cy="37188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68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5" name="Google Shape;78;p17" descr=""/>
          <p:cNvPicPr/>
          <p:nvPr/>
        </p:nvPicPr>
        <p:blipFill>
          <a:blip r:embed="rId2"/>
          <a:srcRect l="5239" t="4095" r="0" b="6673"/>
          <a:stretch/>
        </p:blipFill>
        <p:spPr>
          <a:xfrm rot="9847800">
            <a:off x="7184520" y="2922840"/>
            <a:ext cx="3799800" cy="35780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030920" y="369000"/>
            <a:ext cx="813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25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2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title"/>
          </p:nvPr>
        </p:nvSpPr>
        <p:spPr>
          <a:xfrm>
            <a:off x="720000" y="2832840"/>
            <a:ext cx="8136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fr-FR" sz="25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2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title"/>
          </p:nvPr>
        </p:nvSpPr>
        <p:spPr>
          <a:xfrm>
            <a:off x="4030920" y="2832840"/>
            <a:ext cx="813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2500" spc="-1" strike="noStrike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b="0" lang="fr-FR" sz="2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title"/>
          </p:nvPr>
        </p:nvSpPr>
        <p:spPr>
          <a:xfrm>
            <a:off x="720000" y="369000"/>
            <a:ext cx="3155040" cy="208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0" name="Google Shape;87;p18" descr=""/>
          <p:cNvPicPr/>
          <p:nvPr/>
        </p:nvPicPr>
        <p:blipFill>
          <a:blip r:embed="rId2"/>
          <a:srcRect l="5173" t="9109" r="5173" b="11167"/>
          <a:stretch/>
        </p:blipFill>
        <p:spPr>
          <a:xfrm rot="16200000">
            <a:off x="7555320" y="473040"/>
            <a:ext cx="4407840" cy="39196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47840" y="123840"/>
            <a:ext cx="8248320" cy="171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7500" spc="-1" strike="noStrike">
                <a:solidFill>
                  <a:schemeClr val="dk1"/>
                </a:solidFill>
                <a:latin typeface="Chakra Petch"/>
                <a:ea typeface="Chakra Petch"/>
              </a:rPr>
              <a:t>QIB UI Automation</a:t>
            </a:r>
            <a:endParaRPr b="0" lang="fr-FR" sz="7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47840" y="1628640"/>
            <a:ext cx="8248320" cy="46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SUSE"/>
                <a:ea typeface="SUSE"/>
              </a:rPr>
              <a:t>AccelQ Adoption Proposal</a:t>
            </a: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Internal adoption across teams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AccelQ has seen positive adoption within various teams, showcasing its capabilities and adaptability for our use cases.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228600" y="4191120"/>
            <a:ext cx="583848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1600" spc="-1" strike="noStrike">
              <a:solidFill>
                <a:schemeClr val="dk1"/>
              </a:solidFill>
              <a:latin typeface="SUSE"/>
              <a:ea typeface="SUSE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title"/>
          </p:nvPr>
        </p:nvSpPr>
        <p:spPr>
          <a:xfrm>
            <a:off x="228600" y="905040"/>
            <a:ext cx="5838480" cy="336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000" spc="-1" strike="noStrike">
                <a:solidFill>
                  <a:schemeClr val="dk1"/>
                </a:solidFill>
                <a:latin typeface="Chakra Petch"/>
                <a:ea typeface="Chakra Petch"/>
              </a:rPr>
              <a:t>Current Accomplishments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title"/>
          </p:nvPr>
        </p:nvSpPr>
        <p:spPr>
          <a:xfrm>
            <a:off x="6657840" y="228600"/>
            <a:ext cx="225720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0" spc="-1" strike="noStrike">
                <a:solidFill>
                  <a:schemeClr val="dk1"/>
                </a:solidFill>
                <a:latin typeface="Chakra Petch"/>
                <a:ea typeface="Chakra Petch"/>
              </a:rPr>
              <a:t>03</a:t>
            </a:r>
            <a:endParaRPr b="0" lang="fr-FR" sz="10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Automated UI flows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We have successfully automated UI flows for Member Group, Cirrus, and OBM, enhancing overall product quality.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223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500" spc="-1" strike="noStrike">
                <a:solidFill>
                  <a:schemeClr val="dk1"/>
                </a:solidFill>
                <a:latin typeface="Chakra Petch"/>
                <a:ea typeface="Chakra Petch"/>
              </a:rPr>
              <a:t>Coverage details</a:t>
            </a:r>
            <a:endParaRPr b="0" lang="fr-FR" sz="3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038480" y="2581200"/>
            <a:ext cx="4723920" cy="233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The automation covers crucial functions including login, guided UI navigation, contract option checks, and more.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Google Shape;169;p31" descr=""/>
          <p:cNvPicPr/>
          <p:nvPr/>
        </p:nvPicPr>
        <p:blipFill>
          <a:blip r:embed="rId1"/>
          <a:srcRect l="5779" t="1178" r="3530" b="9447"/>
          <a:stretch/>
        </p:blipFill>
        <p:spPr>
          <a:xfrm flipH="1">
            <a:off x="360" y="0"/>
            <a:ext cx="391428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Database validation and reporting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The automated testing framework integrates seamlessly with AccelQ's robust reporting features, allowing for real-time database validation and audit capabilities. This integration ensures that all data-driven decisions are backed by accurate and timely information.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228600" y="4191120"/>
            <a:ext cx="583848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1600" spc="-1" strike="noStrike">
              <a:solidFill>
                <a:schemeClr val="dk1"/>
              </a:solidFill>
              <a:latin typeface="SUSE"/>
              <a:ea typeface="SUSE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title"/>
          </p:nvPr>
        </p:nvSpPr>
        <p:spPr>
          <a:xfrm>
            <a:off x="228600" y="905040"/>
            <a:ext cx="5838480" cy="336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000" spc="-1" strike="noStrike">
                <a:solidFill>
                  <a:schemeClr val="dk1"/>
                </a:solidFill>
                <a:latin typeface="Chakra Petch"/>
                <a:ea typeface="Chakra Petch"/>
              </a:rPr>
              <a:t>Future Goals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title"/>
          </p:nvPr>
        </p:nvSpPr>
        <p:spPr>
          <a:xfrm>
            <a:off x="6657840" y="228600"/>
            <a:ext cx="225720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0" spc="-1" strike="noStrike">
                <a:solidFill>
                  <a:schemeClr val="dk1"/>
                </a:solidFill>
                <a:latin typeface="Chakra Petch"/>
                <a:ea typeface="Chakra Petch"/>
              </a:rPr>
              <a:t>04</a:t>
            </a:r>
            <a:endParaRPr b="0" lang="fr-FR" sz="10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E2E flow automation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The aim is to extend end-to-end flow automation from the OBM system to the Cirrus and B&amp;E Portal, thereby ensuring a comprehensive testing strategy across all platforms. This will facilitate improved workflow efficiency and user experience.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223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500" spc="-1" strike="noStrike">
                <a:solidFill>
                  <a:schemeClr val="dk1"/>
                </a:solidFill>
                <a:latin typeface="Chakra Petch"/>
                <a:ea typeface="Chakra Petch"/>
              </a:rPr>
              <a:t>Integration plans</a:t>
            </a:r>
            <a:endParaRPr b="0" lang="fr-FR" sz="3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038480" y="2581200"/>
            <a:ext cx="4723920" cy="233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Future plans include integrating AccelQ with Jenkins for continuous integration, facilitating seamless testing workflows, and leveraging tools like Excel and Kafka to enhance data handling and reporting capabilities.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Google Shape;169;p31" descr=""/>
          <p:cNvPicPr/>
          <p:nvPr/>
        </p:nvPicPr>
        <p:blipFill>
          <a:blip r:embed="rId1"/>
          <a:srcRect l="5779" t="1178" r="3530" b="9447"/>
          <a:stretch/>
        </p:blipFill>
        <p:spPr>
          <a:xfrm flipH="1">
            <a:off x="360" y="0"/>
            <a:ext cx="391428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Regression suite expansion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We plan to expand the regression suite to include additional test cases, which will result in broader coverage and more robust verification processes as new features and updates are deployed.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228600" y="4191120"/>
            <a:ext cx="583848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1600" spc="-1" strike="noStrike">
              <a:solidFill>
                <a:schemeClr val="dk1"/>
              </a:solidFill>
              <a:latin typeface="SUSE"/>
              <a:ea typeface="SUSE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228600" y="905040"/>
            <a:ext cx="5838480" cy="336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000" spc="-1" strike="noStrike">
                <a:solidFill>
                  <a:schemeClr val="dk1"/>
                </a:solidFill>
                <a:latin typeface="Chakra Petch"/>
                <a:ea typeface="Chakra Petch"/>
              </a:rPr>
              <a:t>Cost Analysis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title"/>
          </p:nvPr>
        </p:nvSpPr>
        <p:spPr>
          <a:xfrm>
            <a:off x="6657840" y="228600"/>
            <a:ext cx="225720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0" spc="-1" strike="noStrike">
                <a:solidFill>
                  <a:schemeClr val="dk1"/>
                </a:solidFill>
                <a:latin typeface="Chakra Petch"/>
                <a:ea typeface="Chakra Petch"/>
              </a:rPr>
              <a:t>05</a:t>
            </a:r>
            <a:endParaRPr b="0" lang="fr-FR" sz="10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Introduction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SUSE"/>
              <a:ea typeface="SUS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License costs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The anticipated cost for licensing AccelQ is $5,000 per year for each license, contributing to our operational budget for automation tools.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Total cost overview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For a total of 8 licenses, the overall yearly expenditure will amount to $40,000, highlighting the investment in automation to enhance efficiency and output.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223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500" spc="-1" strike="noStrike">
                <a:solidFill>
                  <a:schemeClr val="dk1"/>
                </a:solidFill>
                <a:latin typeface="Chakra Petch"/>
                <a:ea typeface="Chakra Petch"/>
              </a:rPr>
              <a:t>Server capacity details</a:t>
            </a:r>
            <a:endParaRPr b="0" lang="fr-FR" sz="3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038480" y="2581200"/>
            <a:ext cx="4723920" cy="233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The additional server will support up to 40 parallel tests, providing a performance capacity of 32 cores and 90GB of RAM, which is crucial for handling complex automated testing scenarios.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Google Shape;169;p31" descr=""/>
          <p:cNvPicPr/>
          <p:nvPr/>
        </p:nvPicPr>
        <p:blipFill>
          <a:blip r:embed="rId1"/>
          <a:srcRect l="5779" t="1178" r="3530" b="9447"/>
          <a:stretch/>
        </p:blipFill>
        <p:spPr>
          <a:xfrm flipH="1">
            <a:off x="360" y="0"/>
            <a:ext cx="391428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228600" y="4191120"/>
            <a:ext cx="583848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1600" spc="-1" strike="noStrike">
              <a:solidFill>
                <a:schemeClr val="dk1"/>
              </a:solidFill>
              <a:latin typeface="SUSE"/>
              <a:ea typeface="SUSE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title"/>
          </p:nvPr>
        </p:nvSpPr>
        <p:spPr>
          <a:xfrm>
            <a:off x="228600" y="905040"/>
            <a:ext cx="5838480" cy="336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000" spc="-1" strike="noStrike">
                <a:solidFill>
                  <a:schemeClr val="dk1"/>
                </a:solidFill>
                <a:latin typeface="Chakra Petch"/>
                <a:ea typeface="Chakra Petch"/>
              </a:rPr>
              <a:t>Final Ask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title"/>
          </p:nvPr>
        </p:nvSpPr>
        <p:spPr>
          <a:xfrm>
            <a:off x="6657840" y="228600"/>
            <a:ext cx="225720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0" spc="-1" strike="noStrike">
                <a:solidFill>
                  <a:schemeClr val="dk1"/>
                </a:solidFill>
                <a:latin typeface="Chakra Petch"/>
                <a:ea typeface="Chakra Petch"/>
              </a:rPr>
              <a:t>06</a:t>
            </a:r>
            <a:endParaRPr b="0" lang="fr-FR" sz="10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223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500" spc="-1" strike="noStrike">
                <a:solidFill>
                  <a:schemeClr val="dk1"/>
                </a:solidFill>
                <a:latin typeface="Chakra Petch"/>
                <a:ea typeface="Chakra Petch"/>
              </a:rPr>
              <a:t>License approval</a:t>
            </a:r>
            <a:endParaRPr b="0" lang="fr-FR" sz="3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038480" y="2581200"/>
            <a:ext cx="4723920" cy="233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Seeking approval for the acquisition of 8 AccelQ licenses to enable thorough automation across UI and E2E flows.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Google Shape;169;p31" descr=""/>
          <p:cNvPicPr/>
          <p:nvPr/>
        </p:nvPicPr>
        <p:blipFill>
          <a:blip r:embed="rId1"/>
          <a:srcRect l="5779" t="1178" r="3530" b="9447"/>
          <a:stretch/>
        </p:blipFill>
        <p:spPr>
          <a:xfrm flipH="1">
            <a:off x="360" y="0"/>
            <a:ext cx="391428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Server requirement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Approval for 1 additional server is requested to ensure sufficient resources for the implementation of automation strategies.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Goal of scalable automation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The ultimate goal is to establish a scalable UI automation framework that supports both Cirrus and OBM applications, driving efficiency and enhancing quality assurance processes.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Conclusions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In conclusion, the proposal for AccelQ adoption aligns with our strategic goals of improving test coverage, reducing manual effort, and enhancing the overall quality of our software through automated solutions.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28600" y="2495520"/>
            <a:ext cx="5067000" cy="105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6818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000" spc="-1" strike="noStrike">
                <a:solidFill>
                  <a:schemeClr val="dk1"/>
                </a:solidFill>
                <a:latin typeface="Chakra Petch"/>
                <a:ea typeface="Chakra Petch"/>
              </a:rPr>
              <a:t>Thank you!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228600" y="3552840"/>
            <a:ext cx="408600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600" spc="-1" strike="noStrike">
                <a:solidFill>
                  <a:schemeClr val="dk1"/>
                </a:solidFill>
                <a:latin typeface="SUSE"/>
                <a:ea typeface="SUSE"/>
              </a:rPr>
              <a:t>Do you have any questions?</a:t>
            </a:r>
            <a:endParaRPr b="0" lang="en-US" sz="1600" spc="-1" strike="noStrike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147" name="Google Shape;270;p41"/>
          <p:cNvGrpSpPr/>
          <p:nvPr/>
        </p:nvGrpSpPr>
        <p:grpSpPr>
          <a:xfrm>
            <a:off x="6778080" y="3391200"/>
            <a:ext cx="275760" cy="275760"/>
            <a:chOff x="6778080" y="3391200"/>
            <a:chExt cx="275760" cy="275760"/>
          </a:xfrm>
        </p:grpSpPr>
        <p:sp>
          <p:nvSpPr>
            <p:cNvPr id="148" name="Google Shape;271;p41"/>
            <p:cNvSpPr/>
            <p:nvPr/>
          </p:nvSpPr>
          <p:spPr>
            <a:xfrm>
              <a:off x="6778080" y="3391200"/>
              <a:ext cx="275760" cy="275760"/>
            </a:xfrm>
            <a:custGeom>
              <a:avLst/>
              <a:gdLst>
                <a:gd name="textAreaLeft" fmla="*/ 0 w 275760"/>
                <a:gd name="textAreaRight" fmla="*/ 276120 w 27576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49" name="Google Shape;272;p41"/>
            <p:cNvSpPr/>
            <p:nvPr/>
          </p:nvSpPr>
          <p:spPr>
            <a:xfrm>
              <a:off x="6842160" y="3456720"/>
              <a:ext cx="146880" cy="144000"/>
            </a:xfrm>
            <a:custGeom>
              <a:avLst/>
              <a:gdLst>
                <a:gd name="textAreaLeft" fmla="*/ 0 w 146880"/>
                <a:gd name="textAreaRight" fmla="*/ 147240 w 146880"/>
                <a:gd name="textAreaTop" fmla="*/ 0 h 144000"/>
                <a:gd name="textAreaBottom" fmla="*/ 144360 h 144000"/>
              </a:gdLst>
              <a:ah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0" bIns="72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0" name="Google Shape;273;p41"/>
            <p:cNvSpPr/>
            <p:nvPr/>
          </p:nvSpPr>
          <p:spPr>
            <a:xfrm>
              <a:off x="6971760" y="3426480"/>
              <a:ext cx="37440" cy="370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151" name="Google Shape;274;p41"/>
          <p:cNvGrpSpPr/>
          <p:nvPr/>
        </p:nvGrpSpPr>
        <p:grpSpPr>
          <a:xfrm>
            <a:off x="7653960" y="3409920"/>
            <a:ext cx="266400" cy="237960"/>
            <a:chOff x="7653960" y="3409920"/>
            <a:chExt cx="266400" cy="237960"/>
          </a:xfrm>
        </p:grpSpPr>
        <p:sp>
          <p:nvSpPr>
            <p:cNvPr id="152" name="Google Shape;275;p41"/>
            <p:cNvSpPr/>
            <p:nvPr/>
          </p:nvSpPr>
          <p:spPr>
            <a:xfrm>
              <a:off x="7663320" y="3493800"/>
              <a:ext cx="60840" cy="15408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154080"/>
                <a:gd name="textAreaBottom" fmla="*/ 154440 h 154080"/>
              </a:gdLst>
              <a:ah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3" name="Google Shape;276;p41"/>
            <p:cNvSpPr/>
            <p:nvPr/>
          </p:nvSpPr>
          <p:spPr>
            <a:xfrm>
              <a:off x="7653960" y="3409920"/>
              <a:ext cx="70200" cy="7020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0 h 70200"/>
                <a:gd name="textAreaBottom" fmla="*/ 70560 h 70200"/>
              </a:gdLst>
              <a:ah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4" name="Google Shape;277;p41"/>
            <p:cNvSpPr/>
            <p:nvPr/>
          </p:nvSpPr>
          <p:spPr>
            <a:xfrm>
              <a:off x="7756560" y="3493800"/>
              <a:ext cx="163800" cy="154080"/>
            </a:xfrm>
            <a:custGeom>
              <a:avLst/>
              <a:gdLst>
                <a:gd name="textAreaLeft" fmla="*/ 0 w 163800"/>
                <a:gd name="textAreaRight" fmla="*/ 164160 w 163800"/>
                <a:gd name="textAreaTop" fmla="*/ 0 h 154080"/>
                <a:gd name="textAreaBottom" fmla="*/ 154440 h 154080"/>
              </a:gdLst>
              <a:ah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55" name="Google Shape;278;p41"/>
          <p:cNvSpPr/>
          <p:nvPr/>
        </p:nvSpPr>
        <p:spPr>
          <a:xfrm>
            <a:off x="4381560" y="4334040"/>
            <a:ext cx="44575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rial"/>
              </a:rPr>
              <a:t>+00 000 000 000</a:t>
            </a:r>
            <a:endParaRPr b="0" lang="en-US" sz="12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56" name="Google Shape;279;p41"/>
          <p:cNvSpPr/>
          <p:nvPr/>
        </p:nvSpPr>
        <p:spPr>
          <a:xfrm>
            <a:off x="8521200" y="3391920"/>
            <a:ext cx="268200" cy="273960"/>
          </a:xfrm>
          <a:custGeom>
            <a:avLst/>
            <a:gdLst>
              <a:gd name="textAreaLeft" fmla="*/ 0 w 268200"/>
              <a:gd name="textAreaRight" fmla="*/ 268560 w 268200"/>
              <a:gd name="textAreaTop" fmla="*/ 0 h 273960"/>
              <a:gd name="textAreaBottom" fmla="*/ 274320 h 273960"/>
            </a:gdLst>
            <a:ahLst/>
            <a:rect l="textAreaLeft" t="textAreaTop" r="textAreaRight" b="textAreaBottom"/>
            <a:pathLst>
              <a:path w="6712561" h="6860069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228600" y="4191120"/>
            <a:ext cx="583848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1600" spc="-1" strike="noStrike">
              <a:solidFill>
                <a:schemeClr val="dk1"/>
              </a:solidFill>
              <a:latin typeface="SUSE"/>
              <a:ea typeface="SUS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228600" y="905040"/>
            <a:ext cx="5838480" cy="336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000" spc="-1" strike="noStrike">
                <a:solidFill>
                  <a:schemeClr val="dk1"/>
                </a:solidFill>
                <a:latin typeface="Chakra Petch"/>
                <a:ea typeface="Chakra Petch"/>
              </a:rPr>
              <a:t>Objective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6657840" y="228600"/>
            <a:ext cx="225720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0" spc="-1" strike="noStrike">
                <a:solidFill>
                  <a:schemeClr val="dk1"/>
                </a:solidFill>
                <a:latin typeface="Chakra Petch"/>
                <a:ea typeface="Chakra Petch"/>
              </a:rPr>
              <a:t>01</a:t>
            </a:r>
            <a:endParaRPr b="0" lang="fr-FR" sz="10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Goal of automation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The primary goal is to automate the Cirrus and OBM UI &amp; E2E flows using AccelQ, enhancing efficiency and accuracy.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Increase test coverage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By automating key processes, we aim to significantly increase the testing coverage across critical UI components.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223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500" spc="-1" strike="noStrike">
                <a:solidFill>
                  <a:schemeClr val="dk1"/>
                </a:solidFill>
                <a:latin typeface="Chakra Petch"/>
                <a:ea typeface="Chakra Petch"/>
              </a:rPr>
              <a:t>Reduce manual effort</a:t>
            </a:r>
            <a:endParaRPr b="0" lang="fr-FR" sz="3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038480" y="2581200"/>
            <a:ext cx="4723920" cy="233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Automation will reduce reliance on manual testing, allowing teams to focus on more strategic initiatives.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Google Shape;169;p31" descr=""/>
          <p:cNvPicPr/>
          <p:nvPr/>
        </p:nvPicPr>
        <p:blipFill>
          <a:blip r:embed="rId1"/>
          <a:srcRect l="5779" t="1178" r="3530" b="9447"/>
          <a:stretch/>
        </p:blipFill>
        <p:spPr>
          <a:xfrm flipH="1">
            <a:off x="360" y="0"/>
            <a:ext cx="391428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228600" y="4191120"/>
            <a:ext cx="5838480" cy="72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algn="ctr"/>
            <a:endParaRPr b="0" lang="en-US" sz="1600" spc="-1" strike="noStrike">
              <a:solidFill>
                <a:schemeClr val="dk1"/>
              </a:solidFill>
              <a:latin typeface="SUSE"/>
              <a:ea typeface="SUS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228600" y="905040"/>
            <a:ext cx="5838480" cy="336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000" spc="-1" strike="noStrike">
                <a:solidFill>
                  <a:schemeClr val="dk1"/>
                </a:solidFill>
                <a:latin typeface="Chakra Petch"/>
                <a:ea typeface="Chakra Petch"/>
              </a:rPr>
              <a:t>Approach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657840" y="228600"/>
            <a:ext cx="225720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0000" spc="-1" strike="noStrike">
                <a:solidFill>
                  <a:schemeClr val="dk1"/>
                </a:solidFill>
                <a:latin typeface="Chakra Petch"/>
                <a:ea typeface="Chakra Petch"/>
              </a:rPr>
              <a:t>02</a:t>
            </a:r>
            <a:endParaRPr b="0" lang="fr-FR" sz="10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5007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chemeClr val="dk1"/>
                </a:solidFill>
                <a:latin typeface="Chakra Petch"/>
                <a:ea typeface="Chakra Petch"/>
              </a:rPr>
              <a:t>Tool evaluation process</a:t>
            </a:r>
            <a:endParaRPr b="0" lang="fr-FR" sz="4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A comprehensive evaluation of multiple automation tools was conducted to identify the best fit for our needs.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223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500" spc="-1" strike="noStrike">
                <a:solidFill>
                  <a:schemeClr val="dk1"/>
                </a:solidFill>
                <a:latin typeface="Chakra Petch"/>
                <a:ea typeface="Chakra Petch"/>
              </a:rPr>
              <a:t>Selection of AccelQ</a:t>
            </a:r>
            <a:endParaRPr b="0" lang="fr-FR" sz="3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038480" y="2581200"/>
            <a:ext cx="4723920" cy="233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SUSE"/>
                <a:ea typeface="SUSE"/>
              </a:rPr>
              <a:t>AccelQ was selected for its low-code interface, facilitating ease of use for teams without extensive coding skills.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Google Shape;169;p31" descr=""/>
          <p:cNvPicPr/>
          <p:nvPr/>
        </p:nvPicPr>
        <p:blipFill>
          <a:blip r:embed="rId1"/>
          <a:srcRect l="5779" t="1178" r="3530" b="9447"/>
          <a:stretch/>
        </p:blipFill>
        <p:spPr>
          <a:xfrm flipH="1">
            <a:off x="360" y="0"/>
            <a:ext cx="391428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LibreOffice/7.6.7.2$Linux_X86_64 LibreOffice_project/60$Build-2</Application>
  <AppVersion>15.0000</AppVers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2025-05-28T10:02:19Z</dcterms:created>
  <dc:creator>Unknown Creator</dc:creator>
  <dc:description/>
  <dc:language>en-US</dc:language>
  <cp:lastModifiedBy>Unknown Creator</cp:lastModifiedBy>
  <dcterms:modified xsi:type="dcterms:W3CDTF">2025-05-28T10:02:19Z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28</vt:r8>
  </property>
</Properties>
</file>